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CC508-5742-42B3-81CB-BB970C17E62E}" type="datetimeFigureOut">
              <a:rPr lang="en-SG" smtClean="0"/>
              <a:t>31/10/2016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402-8CD6-4219-A623-5DF733A6E4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02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EFA-CC48-4FCA-BEE1-005C5764F3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EFA-CC48-4FCA-BEE1-005C5764F39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EFA-CC48-4FCA-BEE1-005C5764F3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8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67E0-3DA9-4DB5-AFD1-0FE797564B1A}" type="slidenum">
              <a:rPr lang="en-SG" smtClean="0">
                <a:solidFill>
                  <a:prstClr val="black"/>
                </a:solidFill>
              </a:rPr>
              <a:pPr/>
              <a:t>16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67E0-3DA9-4DB5-AFD1-0FE797564B1A}" type="slidenum">
              <a:rPr lang="en-SG" smtClean="0">
                <a:solidFill>
                  <a:prstClr val="black"/>
                </a:solidFill>
              </a:rPr>
              <a:pPr/>
              <a:t>17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5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67E0-3DA9-4DB5-AFD1-0FE797564B1A}" type="slidenum">
              <a:rPr lang="en-SG" smtClean="0">
                <a:solidFill>
                  <a:prstClr val="black"/>
                </a:solidFill>
              </a:rPr>
              <a:pPr/>
              <a:t>18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3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3"/>
            <a:ext cx="10364432" cy="8116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6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1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2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3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3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9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377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2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377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86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4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3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1605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4"/>
            <a:ext cx="329897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8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2" y="2367094"/>
            <a:ext cx="329152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1" y="2943358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4"/>
            <a:ext cx="33049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8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3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7" y="4204821"/>
            <a:ext cx="3296409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7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7" y="4781082"/>
            <a:ext cx="3296409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1"/>
            <a:ext cx="33018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3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1" y="4204821"/>
            <a:ext cx="330068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5" y="4781081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6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5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5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5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1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8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5"/>
            <a:ext cx="51060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5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7"/>
            <a:ext cx="4873475" cy="67999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6" y="3051015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7"/>
            <a:ext cx="4881804" cy="67999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2" y="3051015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4" y="609603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2632853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1"/>
            <a:ext cx="5506157" cy="202325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2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5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6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377"/>
            <a:fld id="{EB36D9E5-6910-4E1A-B394-07357EF6899A}" type="datetimeFigureOut">
              <a:rPr lang="en-US" smtClean="0">
                <a:solidFill>
                  <a:prstClr val="black"/>
                </a:solidFill>
              </a:rPr>
              <a:pPr defTabSz="914377"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7" y="5883278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37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8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377"/>
            <a:fld id="{E8A61A85-919D-4079-B3F7-63B4F85D3C76}" type="slidenum">
              <a:rPr 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9C15C5C-4C51-4F25-B631-7D278560C199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 defTabSz="914377"/>
              <a:t>31/10/2016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816AE58-3C8E-4971-A063-E475BFB75014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271" y="-377287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Calibri" panose="020F0502020204030204" pitchFamily="34" charset="0"/>
              </a:rPr>
              <a:t>Men’s Health </a:t>
            </a:r>
            <a:endParaRPr lang="en-SG" sz="8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000" y="2131538"/>
            <a:ext cx="9284541" cy="13715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Nutritional Dimension </a:t>
            </a:r>
            <a:endParaRPr lang="en-SG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Image result for mens clipart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9" y="2982604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6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723" y="359937"/>
            <a:ext cx="11107084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400" b="1" cap="none" dirty="0">
                <a:latin typeface="Calibri" panose="020F0502020204030204" pitchFamily="34" charset="0"/>
              </a:rPr>
              <a:t>What You Can Do to Maintain a </a:t>
            </a:r>
            <a:br>
              <a:rPr lang="en-US" sz="4400" b="1" cap="none" dirty="0">
                <a:latin typeface="Calibri" panose="020F0502020204030204" pitchFamily="34" charset="0"/>
              </a:rPr>
            </a:br>
            <a:r>
              <a:rPr lang="en-US" sz="4400" b="1" cap="none" dirty="0">
                <a:latin typeface="Calibri" panose="020F0502020204030204" pitchFamily="34" charset="0"/>
              </a:rPr>
              <a:t>Healthy Prostate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94199" y="1682458"/>
            <a:ext cx="5733588" cy="338893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Diets</a:t>
            </a:r>
          </a:p>
          <a:p>
            <a:pPr lvl="1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High in vegetables and fruits </a:t>
            </a:r>
          </a:p>
          <a:p>
            <a:pPr lvl="1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Researchers believe that antioxidants including vitamin C and carotenoids are beneficial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Reduce stress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Regular exercise</a:t>
            </a:r>
          </a:p>
          <a:p>
            <a:pPr lvl="1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  <a:defRPr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6396336"/>
            <a:ext cx="189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Harvard Health Publication </a:t>
            </a:r>
          </a:p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John Hopkins Medicine</a:t>
            </a:r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65" y="4173760"/>
            <a:ext cx="2581836" cy="2520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201" y="1682457"/>
            <a:ext cx="50694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Maintain normal bodyweight</a:t>
            </a:r>
          </a:p>
          <a:p>
            <a:pPr defTabSz="914377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No smoking </a:t>
            </a:r>
          </a:p>
          <a:p>
            <a:pPr defTabSz="914377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Regular medical checkups</a:t>
            </a:r>
          </a:p>
          <a:p>
            <a:pPr defTabSz="914377"/>
            <a:endParaRPr lang="en-SG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Image result for healthy w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4" y="4388296"/>
            <a:ext cx="2926453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reduce stress"/>
          <p:cNvSpPr>
            <a:spLocks noChangeAspect="1" noChangeArrowheads="1"/>
          </p:cNvSpPr>
          <p:nvPr/>
        </p:nvSpPr>
        <p:spPr bwMode="auto">
          <a:xfrm>
            <a:off x="155575" y="-1790700"/>
            <a:ext cx="49720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SG">
              <a:solidFill>
                <a:prstClr val="black"/>
              </a:solidFill>
            </a:endParaRPr>
          </a:p>
        </p:txBody>
      </p:sp>
      <p:sp>
        <p:nvSpPr>
          <p:cNvPr id="9" name="AutoShape 6" descr="Image result for reduce stress"/>
          <p:cNvSpPr>
            <a:spLocks noChangeAspect="1" noChangeArrowheads="1"/>
          </p:cNvSpPr>
          <p:nvPr/>
        </p:nvSpPr>
        <p:spPr bwMode="auto">
          <a:xfrm>
            <a:off x="307975" y="-1638300"/>
            <a:ext cx="49720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SG">
              <a:solidFill>
                <a:prstClr val="black"/>
              </a:solidFill>
            </a:endParaRPr>
          </a:p>
        </p:txBody>
      </p:sp>
      <p:sp>
        <p:nvSpPr>
          <p:cNvPr id="10" name="AutoShape 8" descr="Image result for reduce stress"/>
          <p:cNvSpPr>
            <a:spLocks noChangeAspect="1" noChangeArrowheads="1"/>
          </p:cNvSpPr>
          <p:nvPr/>
        </p:nvSpPr>
        <p:spPr bwMode="auto">
          <a:xfrm>
            <a:off x="460375" y="-1485900"/>
            <a:ext cx="49720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SG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825" y="4245759"/>
            <a:ext cx="1934359" cy="20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6032" y="52958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Can supplements help?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0873" y="1493743"/>
            <a:ext cx="10515600" cy="5490869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Vitamins, minerals and herbals can help.</a:t>
            </a:r>
          </a:p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They are important for keeping the prostate healthy. </a:t>
            </a:r>
          </a:p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May help in relief of symptoms.</a:t>
            </a:r>
          </a:p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Some have been shown to be beneficial in inhibiting excess growth or enlargement.</a:t>
            </a:r>
          </a:p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They are not a cure; they are a preventative.</a:t>
            </a:r>
          </a:p>
          <a:p>
            <a:pPr>
              <a:buClr>
                <a:srgbClr val="00B050"/>
              </a:buClr>
            </a:pPr>
            <a:r>
              <a:rPr lang="en-US" sz="3200" cap="none" dirty="0">
                <a:latin typeface="Calibri" panose="020F0502020204030204" pitchFamily="34" charset="0"/>
              </a:rPr>
              <a:t>They should not be used as a substitute for the care of a doctor.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100" name="Picture 4" descr="Image result for viagra before and af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48" y="52958"/>
            <a:ext cx="3320725" cy="22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3" y="985581"/>
            <a:ext cx="5666027" cy="1325563"/>
          </a:xfrm>
        </p:spPr>
        <p:txBody>
          <a:bodyPr/>
          <a:lstStyle/>
          <a:p>
            <a:r>
              <a:rPr lang="en-US" b="1" cap="none" dirty="0">
                <a:latin typeface="Calibri" panose="020F0502020204030204" pitchFamily="34" charset="0"/>
              </a:rPr>
              <a:t>Plant Sterol (Beta </a:t>
            </a:r>
            <a:r>
              <a:rPr lang="en-US" b="1" cap="none" dirty="0" err="1">
                <a:latin typeface="Calibri" panose="020F0502020204030204" pitchFamily="34" charset="0"/>
              </a:rPr>
              <a:t>sitosterol</a:t>
            </a:r>
            <a:r>
              <a:rPr lang="en-US" b="1" cap="none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788" y="2072967"/>
            <a:ext cx="8764400" cy="4351339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</a:pPr>
            <a:r>
              <a:rPr lang="en-US" sz="2800" cap="none" dirty="0">
                <a:latin typeface="Calibri" panose="020F0502020204030204" pitchFamily="34" charset="0"/>
              </a:rPr>
              <a:t>Plant sterol with chemical structure similar to cholesterol.</a:t>
            </a:r>
          </a:p>
          <a:p>
            <a:pPr>
              <a:buClr>
                <a:srgbClr val="00B050"/>
              </a:buClr>
            </a:pPr>
            <a:r>
              <a:rPr lang="en-US" sz="2800" cap="none" dirty="0">
                <a:latin typeface="Calibri" panose="020F0502020204030204" pitchFamily="34" charset="0"/>
              </a:rPr>
              <a:t>May help in the treatment of symptoms of benign prostate hyperplasia (BPH).</a:t>
            </a:r>
          </a:p>
          <a:p>
            <a:pPr>
              <a:buClr>
                <a:srgbClr val="00B050"/>
              </a:buClr>
            </a:pPr>
            <a:r>
              <a:rPr lang="en-US" sz="2800" cap="none" dirty="0">
                <a:latin typeface="Calibri" panose="020F0502020204030204" pitchFamily="34" charset="0"/>
              </a:rPr>
              <a:t>Research shows improvements in urinary symptoms, maximum urinary flow and decrease in post void residual urine volume.</a:t>
            </a:r>
          </a:p>
          <a:p>
            <a:pPr>
              <a:buClr>
                <a:srgbClr val="00B050"/>
              </a:buClr>
            </a:pPr>
            <a:r>
              <a:rPr lang="en-US" sz="2800" cap="none" dirty="0">
                <a:latin typeface="Calibri" panose="020F0502020204030204" pitchFamily="34" charset="0"/>
              </a:rPr>
              <a:t>May inhibit 5-alpha-reductase enzyme activity.</a:t>
            </a:r>
          </a:p>
          <a:p>
            <a:endParaRPr 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4306" y="174193"/>
            <a:ext cx="9407647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Nutritional Support for Prostate Health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909" y="2450468"/>
            <a:ext cx="3235675" cy="2870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789" y="6581002"/>
            <a:ext cx="439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University of Michigan Health System – Beta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</a:rPr>
              <a:t>Sitosterol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 Plant Extract</a:t>
            </a:r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92575" y="2376463"/>
            <a:ext cx="9601196" cy="3318936"/>
          </a:xfrm>
        </p:spPr>
        <p:txBody>
          <a:bodyPr/>
          <a:lstStyle/>
          <a:p>
            <a:r>
              <a:rPr lang="en-SG" sz="2800" cap="none" dirty="0">
                <a:latin typeface="Calibri" panose="020F0502020204030204" pitchFamily="34" charset="0"/>
              </a:rPr>
              <a:t>Studies show that it may help in slowing or reducing excessive prostate tissue growth by inhibiting the effects of hormones such as dihydrotestosterone (DHT). </a:t>
            </a:r>
          </a:p>
          <a:p>
            <a:pPr marL="0" indent="0">
              <a:buNone/>
            </a:pPr>
            <a:endParaRPr lang="en-SG" sz="2800" dirty="0">
              <a:latin typeface="Calibri" panose="020F0502020204030204" pitchFamily="34" charset="0"/>
            </a:endParaRPr>
          </a:p>
          <a:p>
            <a:endParaRPr lang="en-SG" sz="28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85" y="4477344"/>
            <a:ext cx="2882775" cy="2263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118" y="60371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S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43" y="6464059"/>
            <a:ext cx="676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University of Maryland Medical Center – Stinging nettle </a:t>
            </a:r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9061" y="213303"/>
            <a:ext cx="9407647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Nutritional Support for Prostate Health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10590" y="1136123"/>
            <a:ext cx="56660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>
                <a:solidFill>
                  <a:prstClr val="black"/>
                </a:solidFill>
                <a:latin typeface="Calibri" panose="020F0502020204030204" pitchFamily="34" charset="0"/>
              </a:rPr>
              <a:t>Stinging Nettle </a:t>
            </a:r>
          </a:p>
        </p:txBody>
      </p:sp>
    </p:spTree>
    <p:extLst>
      <p:ext uri="{BB962C8B-B14F-4D97-AF65-F5344CB8AC3E}">
        <p14:creationId xmlns:p14="http://schemas.microsoft.com/office/powerpoint/2010/main" val="27583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rape  s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2748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80877" y="1292316"/>
            <a:ext cx="4594913" cy="27593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Pumpkin Seeds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 May help with symptoms as it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    exhibits a diuretic affect.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 Promotes urinary flow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    thereby may reduce bladder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    discomfort.</a:t>
            </a:r>
          </a:p>
          <a:p>
            <a:endParaRPr lang="en-US" sz="2400" cap="none" dirty="0"/>
          </a:p>
          <a:p>
            <a:endParaRPr lang="en-SG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9061" y="213303"/>
            <a:ext cx="9407647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Nutritional Support for Prostate Health </a:t>
            </a:r>
          </a:p>
        </p:txBody>
      </p:sp>
      <p:pic>
        <p:nvPicPr>
          <p:cNvPr id="5122" name="Picture 2" descr="Image result for pumpkin s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030"/>
            <a:ext cx="3250565" cy="32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2717" y="1547138"/>
            <a:ext cx="4681363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Grape Seed  </a:t>
            </a:r>
          </a:p>
          <a:p>
            <a:pPr marL="457189" indent="-457189" defTabSz="914377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Great antioxidant and free radical scavenger.</a:t>
            </a:r>
          </a:p>
          <a:p>
            <a:pPr marL="457189" indent="-457189" defTabSz="914377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Helps maintain normal circulation.</a:t>
            </a:r>
          </a:p>
          <a:p>
            <a:pPr defTabSz="914377"/>
            <a:endParaRPr lang="en-S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Picture 6" descr="Image result for zinc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37" y="4623400"/>
            <a:ext cx="2751507" cy="21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318" y="4285398"/>
            <a:ext cx="5683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Zinc </a:t>
            </a:r>
          </a:p>
          <a:p>
            <a:pPr marL="457189" indent="-457189" defTabSz="914377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</a:rPr>
              <a:t>Helps to maintain prostate health. </a:t>
            </a:r>
          </a:p>
          <a:p>
            <a:pPr marL="457189" indent="-457189" defTabSz="914377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</a:rPr>
              <a:t>Within the body, zinc accumulates higher in prostate than in any other soft tissue and those with prostate concerns often test low for zinc.   </a:t>
            </a:r>
            <a:endParaRPr lang="en-SG" sz="2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14377"/>
            <a:endParaRPr lang="en-SG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7106" y="5685781"/>
            <a:ext cx="3074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</a:rPr>
              <a:t>Abdel-Rahman, M. World Journal of Chemistry. 1(1): 33-40, 2006. </a:t>
            </a:r>
            <a:endParaRPr lang="en-SG" sz="1200" dirty="0">
              <a:solidFill>
                <a:prstClr val="black"/>
              </a:solidFill>
            </a:endParaRPr>
          </a:p>
          <a:p>
            <a:pPr defTabSz="914377"/>
            <a:r>
              <a:rPr lang="en-US" sz="1200" dirty="0">
                <a:solidFill>
                  <a:prstClr val="black"/>
                </a:solidFill>
              </a:rPr>
              <a:t>Agarwal, C., et al. Carcinogenesis. 28(7): 1478-1484, 2007. </a:t>
            </a:r>
            <a:endParaRPr lang="en-SG" sz="1200" dirty="0">
              <a:solidFill>
                <a:prstClr val="black"/>
              </a:solidFill>
            </a:endParaRPr>
          </a:p>
          <a:p>
            <a:pPr defTabSz="914377"/>
            <a:r>
              <a:rPr lang="en-US" sz="1200" dirty="0">
                <a:solidFill>
                  <a:prstClr val="black"/>
                </a:solidFill>
              </a:rPr>
              <a:t>Costello, L. and Franklin, R. Prostate. 35(4): 285-296, 1998. </a:t>
            </a:r>
            <a:endParaRPr lang="en-SG" sz="1200" dirty="0">
              <a:solidFill>
                <a:prstClr val="black"/>
              </a:solidFill>
            </a:endParaRPr>
          </a:p>
          <a:p>
            <a:pPr defTabSz="914377"/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3" y="250232"/>
            <a:ext cx="11123483" cy="1596177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latin typeface="Calibri" panose="020F0502020204030204" pitchFamily="34" charset="0"/>
              </a:rPr>
              <a:t>Other Beneficial Nutrients for </a:t>
            </a:r>
            <a:br>
              <a:rPr lang="en-US" sz="4800" b="1" cap="none" dirty="0">
                <a:latin typeface="Calibri" panose="020F0502020204030204" pitchFamily="34" charset="0"/>
              </a:rPr>
            </a:br>
            <a:r>
              <a:rPr lang="en-US" sz="4800" b="1" cap="none" dirty="0">
                <a:latin typeface="Calibri" panose="020F0502020204030204" pitchFamily="34" charset="0"/>
              </a:rPr>
              <a:t>Prostate Health </a:t>
            </a:r>
            <a:endParaRPr lang="en-SG" sz="4800" b="1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3502" y="1912293"/>
            <a:ext cx="2795132" cy="4351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Soy 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Vitamin D 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Lycopene 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Salmon 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Pumpkin Seeds 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Calibri" panose="020F0502020204030204" pitchFamily="34" charset="0"/>
              </a:rPr>
              <a:t>Avocado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4918357"/>
            <a:ext cx="2381683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57" y="5026955"/>
            <a:ext cx="2505075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634" y="1690688"/>
            <a:ext cx="28662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Walnuts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Broccoli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Green Tea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Kidney Bean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Pomegranate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Selenium </a:t>
            </a:r>
            <a:endParaRPr lang="en-SG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377"/>
            <a:endParaRPr lang="en-SG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8" y="1690688"/>
            <a:ext cx="5077249" cy="3238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761" y="6422075"/>
            <a:ext cx="424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NIH National Cancer Institute </a:t>
            </a:r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3"/>
          <p:cNvSpPr>
            <a:spLocks noChangeArrowheads="1"/>
          </p:cNvSpPr>
          <p:nvPr/>
        </p:nvSpPr>
        <p:spPr bwMode="auto">
          <a:xfrm>
            <a:off x="1154079" y="1174721"/>
            <a:ext cx="952023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60000"/>
            </a:pPr>
            <a:endParaRPr lang="en-US" altLang="zh-CN" sz="4000">
              <a:solidFill>
                <a:srgbClr val="000000"/>
              </a:solidFill>
            </a:endParaRP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CN" sz="42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CN" sz="37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77873" y="4846685"/>
            <a:ext cx="9872651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prstClr val="black"/>
                </a:solidFill>
              </a:rPr>
              <a:t>Protect The Guys Who Matters Most </a:t>
            </a:r>
            <a:endParaRPr lang="en-SG" sz="48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52" y="1587259"/>
            <a:ext cx="5457825" cy="258127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rot="988053">
            <a:off x="7585229" y="364139"/>
            <a:ext cx="4702787" cy="27566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000" b="1" dirty="0">
                <a:solidFill>
                  <a:prstClr val="black"/>
                </a:solidFill>
              </a:rPr>
              <a:t>INTRODUCING</a:t>
            </a:r>
            <a:endParaRPr lang="en-SG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6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9" y="469213"/>
            <a:ext cx="4773707" cy="4773707"/>
          </a:xfrm>
          <a:prstGeom prst="rect">
            <a:avLst/>
          </a:prstGeom>
        </p:spPr>
      </p:pic>
      <p:sp>
        <p:nvSpPr>
          <p:cNvPr id="8" name="Title 1"/>
          <p:cNvSpPr>
            <a:spLocks noGrp="1" noChangeArrowheads="1"/>
          </p:cNvSpPr>
          <p:nvPr>
            <p:ph type="ctrTitle"/>
          </p:nvPr>
        </p:nvSpPr>
        <p:spPr>
          <a:xfrm>
            <a:off x="1324292" y="-371646"/>
            <a:ext cx="10363200" cy="1470025"/>
          </a:xfrm>
          <a:ln/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sym typeface="Trebuchet MS" panose="020B0603020202020204" pitchFamily="34" charset="0"/>
              </a:rPr>
              <a:t>PRIME MPC™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5088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340" y="1508125"/>
            <a:ext cx="7924800" cy="1143000"/>
          </a:xfrm>
          <a:ln/>
        </p:spPr>
        <p:txBody>
          <a:bodyPr>
            <a:noAutofit/>
          </a:bodyPr>
          <a:lstStyle/>
          <a:p>
            <a:pPr algn="l"/>
            <a:r>
              <a:rPr lang="en-US" altLang="zh-CN" sz="4000" b="1" cap="none" dirty="0">
                <a:latin typeface="Calibri" panose="020F0502020204030204" pitchFamily="34" charset="0"/>
                <a:sym typeface="Trebuchet MS" panose="020B0603020202020204" pitchFamily="34" charset="0"/>
              </a:rPr>
              <a:t>What can Prime MPC</a:t>
            </a:r>
            <a:r>
              <a:rPr lang="en-US" altLang="zh-CN" sz="4000" cap="none" dirty="0">
                <a:latin typeface="Calibri" panose="020F0502020204030204" pitchFamily="34" charset="0"/>
                <a:sym typeface="Trebuchet MS" panose="020B0603020202020204" pitchFamily="34" charset="0"/>
              </a:rPr>
              <a:t>™</a:t>
            </a:r>
            <a:r>
              <a:rPr lang="en-US" altLang="zh-CN" sz="4000" b="1" cap="none" dirty="0">
                <a:latin typeface="Calibri" panose="020F0502020204030204" pitchFamily="34" charset="0"/>
                <a:sym typeface="Trebuchet MS" panose="020B0603020202020204" pitchFamily="34" charset="0"/>
              </a:rPr>
              <a:t> do for you?</a:t>
            </a:r>
            <a:endParaRPr lang="en-US" altLang="zh-CN" sz="4000" b="1" cap="none" dirty="0">
              <a:latin typeface="Calibri" panose="020F0502020204030204" pitchFamily="34" charset="0"/>
            </a:endParaRPr>
          </a:p>
        </p:txBody>
      </p:sp>
      <p:sp>
        <p:nvSpPr>
          <p:cNvPr id="250886" name="Rectangle 5"/>
          <p:cNvSpPr>
            <a:spLocks noChangeArrowheads="1"/>
          </p:cNvSpPr>
          <p:nvPr/>
        </p:nvSpPr>
        <p:spPr bwMode="auto">
          <a:xfrm>
            <a:off x="367692" y="3141129"/>
            <a:ext cx="8716157" cy="205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Helps maintain proper urinary function</a:t>
            </a:r>
            <a:endParaRPr lang="en-SG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Supports prostate health </a:t>
            </a:r>
            <a:endParaRPr lang="en-SG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377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Supports healthy prostate functions</a:t>
            </a:r>
            <a:endParaRPr lang="en-SG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377" fontAlgn="base">
              <a:lnSpc>
                <a:spcPct val="80000"/>
              </a:lnSpc>
              <a:spcBef>
                <a:spcPts val="263"/>
              </a:spcBef>
              <a:spcAft>
                <a:spcPts val="263"/>
              </a:spcAft>
              <a:buClr>
                <a:srgbClr val="7CD749"/>
              </a:buClr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947" y="6292501"/>
            <a:ext cx="77957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MASG – Code: SG13158 | UC : S$54.50 | SR : S$76.50 | BV : 27</a:t>
            </a:r>
          </a:p>
        </p:txBody>
      </p:sp>
      <p:sp>
        <p:nvSpPr>
          <p:cNvPr id="3" name="Explosion 2 2"/>
          <p:cNvSpPr/>
          <p:nvPr/>
        </p:nvSpPr>
        <p:spPr>
          <a:xfrm>
            <a:off x="8395505" y="4084357"/>
            <a:ext cx="3916332" cy="230332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black"/>
                </a:solidFill>
              </a:rPr>
              <a:t>Available</a:t>
            </a:r>
          </a:p>
          <a:p>
            <a:pPr algn="ctr" defTabSz="914377"/>
            <a:r>
              <a:rPr lang="en-US" sz="2800" b="1" dirty="0">
                <a:solidFill>
                  <a:prstClr val="black"/>
                </a:solidFill>
              </a:rPr>
              <a:t> Now!</a:t>
            </a:r>
          </a:p>
        </p:txBody>
      </p:sp>
    </p:spTree>
    <p:extLst>
      <p:ext uri="{BB962C8B-B14F-4D97-AF65-F5344CB8AC3E}">
        <p14:creationId xmlns:p14="http://schemas.microsoft.com/office/powerpoint/2010/main" val="7503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088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04" y="1782401"/>
            <a:ext cx="4773707" cy="4773707"/>
          </a:xfrm>
          <a:prstGeom prst="rect">
            <a:avLst/>
          </a:prstGeom>
        </p:spPr>
      </p:pic>
      <p:sp>
        <p:nvSpPr>
          <p:cNvPr id="9" name="Title 1"/>
          <p:cNvSpPr txBox="1">
            <a:spLocks noChangeArrowheads="1"/>
          </p:cNvSpPr>
          <p:nvPr/>
        </p:nvSpPr>
        <p:spPr>
          <a:xfrm>
            <a:off x="306674" y="76015"/>
            <a:ext cx="7998413" cy="894576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prstClr val="black"/>
                </a:solidFill>
                <a:sym typeface="Trebuchet MS" panose="020B0603020202020204" pitchFamily="34" charset="0"/>
              </a:rPr>
              <a:t>What </a:t>
            </a:r>
            <a:r>
              <a:rPr lang="en-US" altLang="zh-CN" sz="4000" b="1" dirty="0">
                <a:solidFill>
                  <a:prstClr val="black"/>
                </a:solidFill>
                <a:latin typeface="Calibri" panose="020F0502020204030204" pitchFamily="34" charset="0"/>
                <a:sym typeface="Trebuchet MS" panose="020B0603020202020204" pitchFamily="34" charset="0"/>
              </a:rPr>
              <a:t>makes</a:t>
            </a:r>
            <a:r>
              <a:rPr lang="en-US" altLang="zh-CN" sz="4000" b="1" dirty="0">
                <a:solidFill>
                  <a:prstClr val="black"/>
                </a:solidFill>
                <a:sym typeface="Trebuchet MS" panose="020B0603020202020204" pitchFamily="34" charset="0"/>
              </a:rPr>
              <a:t> Prime MPC™ unique?</a:t>
            </a:r>
            <a:endParaRPr lang="en-US" altLang="zh-CN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673" y="871427"/>
            <a:ext cx="8577371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189" indent="-457189" defTabSz="914377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Combines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herbal ingredients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selected nutrients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that work synergistically to benefit men’s prostate health </a:t>
            </a:r>
          </a:p>
          <a:p>
            <a:pPr marL="457189" indent="-457189" defTabSz="914377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Provides antioxidant protection </a:t>
            </a:r>
            <a:endParaRPr lang="en-SG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49" y="2561317"/>
            <a:ext cx="4667251" cy="116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753" y="2594340"/>
            <a:ext cx="4257675" cy="108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49" y="3972326"/>
            <a:ext cx="4133851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329" y="3977090"/>
            <a:ext cx="4391025" cy="1171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49" y="5265186"/>
            <a:ext cx="4362451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753" y="5265186"/>
            <a:ext cx="4486275" cy="1181100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9182583" y="218501"/>
            <a:ext cx="3279308" cy="188598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Available</a:t>
            </a:r>
          </a:p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Now!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7455" y="6400077"/>
            <a:ext cx="77957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MASG – Code: SG13158 | UC : S$54.50 | SR : S$76.50 | BV : 27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591" y="6556743"/>
            <a:ext cx="3744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SG" sz="1200" dirty="0">
                <a:solidFill>
                  <a:prstClr val="black"/>
                </a:solidFill>
              </a:rPr>
              <a:t>† GeniVida™ is a trademark of DSM Nutritional Products.</a:t>
            </a:r>
          </a:p>
        </p:txBody>
      </p:sp>
    </p:spTree>
    <p:extLst>
      <p:ext uri="{BB962C8B-B14F-4D97-AF65-F5344CB8AC3E}">
        <p14:creationId xmlns:p14="http://schemas.microsoft.com/office/powerpoint/2010/main" val="39777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33088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4472C4"/>
                </a:solidFill>
                <a:ea typeface="Times New Roman" pitchFamily="18" charset="0"/>
                <a:cs typeface="Times New Roman" pitchFamily="18" charset="0"/>
              </a:rPr>
              <a:t>SOCIALISE WITH US :</a:t>
            </a:r>
            <a:endParaRPr lang="en-US" sz="3000" b="1" dirty="0">
              <a:solidFill>
                <a:srgbClr val="4472C4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221" y="1219863"/>
            <a:ext cx="9553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Like our Market Singapore Isotonix facebook page. </a:t>
            </a:r>
            <a:r>
              <a:rPr lang="en-US" sz="2800" dirty="0">
                <a:solidFill>
                  <a:prstClr val="black"/>
                </a:solidFill>
              </a:rPr>
              <a:t>facebook.com/</a:t>
            </a:r>
            <a:r>
              <a:rPr lang="en-US" sz="2800" dirty="0" err="1">
                <a:solidFill>
                  <a:prstClr val="black"/>
                </a:solidFill>
              </a:rPr>
              <a:t>isotonixmasg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3" y="884879"/>
            <a:ext cx="2194137" cy="1645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67" y="2522475"/>
            <a:ext cx="9810751" cy="4686300"/>
          </a:xfrm>
          <a:prstGeom prst="rect">
            <a:avLst/>
          </a:prstGeom>
        </p:spPr>
      </p:pic>
      <p:pic>
        <p:nvPicPr>
          <p:cNvPr id="8" name="Picture 2" descr="https://upload.wikimedia.org/wikipedia/commons/thumb/5/54/Bot%C3%B3n_Me_gusta.svg/2000px-Bot%C3%B3n_Me_gust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2" y="4230377"/>
            <a:ext cx="1483863" cy="1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636"/>
            <a:ext cx="10580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33909" y="636"/>
            <a:ext cx="10580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4581" y="4585421"/>
            <a:ext cx="27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SG" dirty="0">
                <a:solidFill>
                  <a:prstClr val="white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510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49" y="1240365"/>
            <a:ext cx="1175404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/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Disclaimer </a:t>
            </a:r>
          </a:p>
          <a:p>
            <a:pPr algn="ctr" defTabSz="914377"/>
            <a:endParaRPr 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377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Slides shown are only for educational purpose. </a:t>
            </a:r>
          </a:p>
          <a:p>
            <a:pPr algn="ctr" defTabSz="914377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Products or ingredients discussed herein are not intended to diagnose, treat, cure or prevent any disease. </a:t>
            </a:r>
            <a:endParaRPr lang="en-SG" sz="4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6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271" y="-377287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Calibri" panose="020F0502020204030204" pitchFamily="34" charset="0"/>
              </a:rPr>
              <a:t>Men’s Health </a:t>
            </a:r>
            <a:endParaRPr lang="en-SG" sz="8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000" y="2131538"/>
            <a:ext cx="9284541" cy="13715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Nutritional Dimension </a:t>
            </a:r>
            <a:endParaRPr lang="en-SG" sz="5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Image result for mens clipart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9" y="2982604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7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5968" y="1233504"/>
            <a:ext cx="10515600" cy="4351339"/>
          </a:xfrm>
        </p:spPr>
        <p:txBody>
          <a:bodyPr>
            <a:normAutofit/>
          </a:bodyPr>
          <a:lstStyle/>
          <a:p>
            <a:r>
              <a:rPr lang="en-US" sz="3200" cap="none" dirty="0">
                <a:latin typeface="Calibri" panose="020F0502020204030204" pitchFamily="34" charset="0"/>
              </a:rPr>
              <a:t>Healthy diet</a:t>
            </a:r>
          </a:p>
          <a:p>
            <a:r>
              <a:rPr lang="en-US" sz="3200" cap="none" dirty="0">
                <a:latin typeface="Calibri" panose="020F0502020204030204" pitchFamily="34" charset="0"/>
              </a:rPr>
              <a:t>Frequent exercise</a:t>
            </a:r>
          </a:p>
          <a:p>
            <a:r>
              <a:rPr lang="en-US" sz="3200" cap="none" dirty="0">
                <a:latin typeface="Calibri" panose="020F0502020204030204" pitchFamily="34" charset="0"/>
              </a:rPr>
              <a:t>Ample sleep </a:t>
            </a:r>
          </a:p>
          <a:p>
            <a:r>
              <a:rPr lang="en-US" sz="3200" cap="none" dirty="0">
                <a:latin typeface="Calibri" panose="020F0502020204030204" pitchFamily="34" charset="0"/>
              </a:rPr>
              <a:t>Little stress</a:t>
            </a:r>
          </a:p>
          <a:p>
            <a:endParaRPr lang="en-SG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969" y="283935"/>
            <a:ext cx="1015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</a:rPr>
              <a:t>Working Towards A Healthy Lifestyle?</a:t>
            </a:r>
            <a:endParaRPr lang="en-SG" sz="4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5" y="1575176"/>
            <a:ext cx="4808708" cy="3606531"/>
          </a:xfrm>
          <a:prstGeom prst="rect">
            <a:avLst/>
          </a:prstGeom>
        </p:spPr>
      </p:pic>
      <p:sp>
        <p:nvSpPr>
          <p:cNvPr id="6" name="AutoShape 2" descr="Image result for fruit"/>
          <p:cNvSpPr>
            <a:spLocks noChangeAspect="1" noChangeArrowheads="1"/>
          </p:cNvSpPr>
          <p:nvPr/>
        </p:nvSpPr>
        <p:spPr bwMode="auto">
          <a:xfrm>
            <a:off x="1847898" y="5181707"/>
            <a:ext cx="2647951" cy="11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SG">
              <a:solidFill>
                <a:prstClr val="black"/>
              </a:solidFill>
            </a:endParaRPr>
          </a:p>
        </p:txBody>
      </p:sp>
      <p:pic>
        <p:nvPicPr>
          <p:cNvPr id="6148" name="Picture 4" descr="Image result for fruit and vege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8" y="4113563"/>
            <a:ext cx="3897695" cy="25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09" y="-48611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latin typeface="Calibri" panose="020F0502020204030204" pitchFamily="34" charset="0"/>
              </a:rPr>
              <a:t>Male Healthy Life Expectancy </a:t>
            </a:r>
            <a:endParaRPr lang="en-SG" sz="4800" b="1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3" y="1794322"/>
            <a:ext cx="5593555" cy="4253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093" y="6541047"/>
            <a:ext cx="522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</a:rPr>
              <a:t>Singapore Ministry of Health </a:t>
            </a:r>
            <a:endParaRPr lang="en-SG" sz="1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95" y="4172998"/>
            <a:ext cx="3513565" cy="2898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25224" y="1321522"/>
            <a:ext cx="5759825" cy="3150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Average healthy life expectancy for man in Singapore is </a:t>
            </a:r>
            <a:r>
              <a:rPr lang="en-US" altLang="en-US" sz="32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70.8 years</a:t>
            </a:r>
            <a:r>
              <a:rPr lang="en-US" altLang="en-US" sz="3200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  <a:r>
              <a:rPr lang="en-US" altLang="en-US" sz="3200" b="1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buNone/>
            </a:pPr>
            <a:r>
              <a:rPr lang="en-US" altLang="en-US" sz="3200" cap="none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(compared with 73.4 years for women)</a:t>
            </a:r>
          </a:p>
          <a:p>
            <a:pPr marL="0" indent="0" algn="ctr">
              <a:buNone/>
            </a:pPr>
            <a:endParaRPr lang="en-SG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5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4677"/>
            <a:ext cx="12192000" cy="2956299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latin typeface="Calibri" panose="020F0502020204030204" pitchFamily="34" charset="0"/>
              </a:rPr>
              <a:t>The Prostate Function</a:t>
            </a:r>
            <a:br>
              <a:rPr lang="en-US" sz="6000" b="1" cap="none" dirty="0">
                <a:latin typeface="Calibri" panose="020F0502020204030204" pitchFamily="34" charset="0"/>
              </a:rPr>
            </a:br>
            <a:r>
              <a:rPr lang="en-US" sz="6000" b="1" cap="none" dirty="0">
                <a:latin typeface="Calibri" panose="020F0502020204030204" pitchFamily="34" charset="0"/>
              </a:rPr>
              <a:t> Plays A Critical Role In </a:t>
            </a:r>
            <a:br>
              <a:rPr lang="en-US" sz="6000" b="1" cap="none" dirty="0">
                <a:latin typeface="Calibri" panose="020F0502020204030204" pitchFamily="34" charset="0"/>
              </a:rPr>
            </a:br>
            <a:r>
              <a:rPr lang="en-US" sz="6000" b="1" cap="none" dirty="0">
                <a:latin typeface="Calibri" panose="020F0502020204030204" pitchFamily="34" charset="0"/>
              </a:rPr>
              <a:t>Men’s Health</a:t>
            </a:r>
            <a:endParaRPr lang="en-SG" sz="6000" b="1" cap="none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men running clipart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69" y="2778499"/>
            <a:ext cx="3190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637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63" y="14357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latin typeface="Calibri" panose="020F0502020204030204" pitchFamily="34" charset="0"/>
              </a:rPr>
              <a:t>Prostate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endParaRPr lang="en-SG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1288" y="1862325"/>
            <a:ext cx="8080701" cy="2196004"/>
          </a:xfrm>
        </p:spPr>
        <p:txBody>
          <a:bodyPr/>
          <a:lstStyle/>
          <a:p>
            <a:pPr marL="0" indent="0">
              <a:buNone/>
            </a:pPr>
            <a:r>
              <a:rPr lang="en-US" sz="2800" cap="none" dirty="0">
                <a:latin typeface="Calibri" panose="020F0502020204030204" pitchFamily="34" charset="0"/>
              </a:rPr>
              <a:t>Walnut sized gland that sits just below the bladder and surrounds the urethra (carries urine through penis)</a:t>
            </a:r>
          </a:p>
          <a:p>
            <a:endParaRPr lang="en-US" cap="non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SG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3" y="1586753"/>
            <a:ext cx="4017551" cy="30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289" y="3866755"/>
            <a:ext cx="7662863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Functions </a:t>
            </a: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Store and secrete a mild alkaline milky white liquid </a:t>
            </a:r>
          </a:p>
          <a:p>
            <a:pPr lvl="1"/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This constitutes ~30% of seminal fluid volume</a:t>
            </a:r>
          </a:p>
          <a:p>
            <a:pPr lvl="1"/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Alkalinity helps reduce acidity of vaginal tract to prolong sperm lifespan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16" y="6444735"/>
            <a:ext cx="3236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Prostate Cancer Treatment Research Foundation </a:t>
            </a:r>
          </a:p>
        </p:txBody>
      </p:sp>
    </p:spTree>
    <p:extLst>
      <p:ext uri="{BB962C8B-B14F-4D97-AF65-F5344CB8AC3E}">
        <p14:creationId xmlns:p14="http://schemas.microsoft.com/office/powerpoint/2010/main" val="40281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0935" y="545513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latin typeface="Calibri" panose="020F0502020204030204" pitchFamily="34" charset="0"/>
              </a:rPr>
              <a:t>Prostate Problems</a:t>
            </a:r>
            <a:endParaRPr lang="en-SG" sz="4800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1172571" y="2304461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Calibri" panose="020F0502020204030204" pitchFamily="34" charset="0"/>
              </a:rPr>
              <a:t>Enlarged prostate</a:t>
            </a:r>
          </a:p>
          <a:p>
            <a:r>
              <a:rPr lang="en-US" sz="4000" b="1" cap="none" dirty="0">
                <a:latin typeface="Calibri" panose="020F0502020204030204" pitchFamily="34" charset="0"/>
              </a:rPr>
              <a:t>Prostate infection</a:t>
            </a:r>
          </a:p>
          <a:p>
            <a:r>
              <a:rPr lang="en-US" sz="4000" b="1" cap="none" dirty="0">
                <a:latin typeface="Calibri" panose="020F0502020204030204" pitchFamily="34" charset="0"/>
              </a:rPr>
              <a:t>Prostate cancer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SG" sz="1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82" y="1699253"/>
            <a:ext cx="4080681" cy="47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361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latin typeface="Calibri" panose="020F0502020204030204" pitchFamily="34" charset="0"/>
              </a:rPr>
              <a:t>Prostate Concern (Signs and Symptoms)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9991" y="1238443"/>
            <a:ext cx="5709680" cy="4351339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Frequent urge to urinate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Urgency to urinate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weak or slow urinary stream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urinary stream that starts and stops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Difficulty in urinating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Painful or burning urination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Inability to urinate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Dribbling of urine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Blood in urine or semen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b="1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b="1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542573" y="1182373"/>
            <a:ext cx="5251264" cy="440740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feeling of incomplete bladder emptying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Getting up frequently at night to urinate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Erectile dysfunction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Painful ejaculation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Frequent pain or stiffness in lower back, hips, or upper thighs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Discomfort in the pelvic area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Bone pain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989" y="2960263"/>
            <a:ext cx="1039959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If you or someone you know has any of these symptoms, </a:t>
            </a:r>
          </a:p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 doctor should be consulted as soon as possible.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263" y="6553539"/>
            <a:ext cx="3236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Prostate Cancer Treatment Research Foundation </a:t>
            </a:r>
          </a:p>
        </p:txBody>
      </p:sp>
    </p:spTree>
    <p:extLst>
      <p:ext uri="{BB962C8B-B14F-4D97-AF65-F5344CB8AC3E}">
        <p14:creationId xmlns:p14="http://schemas.microsoft.com/office/powerpoint/2010/main" val="31109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03" y="3144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Prostate Health Awareness</a:t>
            </a:r>
            <a:endParaRPr lang="en-SG" sz="4800" b="1" cap="none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6388" y="1902307"/>
            <a:ext cx="10515600" cy="3550252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Prostate Cancer is the 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3rd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 most common cancer amongst Singaporean men. </a:t>
            </a:r>
            <a:endParaRPr lang="en-SG" sz="32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On an annual basis globally, approximately 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1.1 Million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 Men are diagnosed with prostate cancer.</a:t>
            </a:r>
            <a:endParaRPr lang="en-SG" sz="32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Prostate cancer usually occurs after the age of </a:t>
            </a:r>
            <a:r>
              <a:rPr lang="en-US" sz="32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50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years and is seen mostly in those over 70 years of age.</a:t>
            </a:r>
            <a:endParaRPr lang="en-SG" sz="32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314" y="6211670"/>
            <a:ext cx="90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Singapore Cancer Registry, Interim Annual Registry Report Trends in Cancer Incidence in Singapore 2010 – 2014</a:t>
            </a:r>
            <a:endParaRPr lang="en-SG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Prostate Cancer Treatment Research Foundation </a:t>
            </a:r>
          </a:p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National Cancer Centre Singapore,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</a:rPr>
              <a:t>SingHealth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52" name="Picture 4" descr="Image result for men clipart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92" y="1405525"/>
            <a:ext cx="4833845" cy="45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Widescreen</PresentationFormat>
  <Paragraphs>144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Microsoft JhengHei</vt:lpstr>
      <vt:lpstr>ＭＳ Ｐゴシック</vt:lpstr>
      <vt:lpstr>宋体</vt:lpstr>
      <vt:lpstr>Arial</vt:lpstr>
      <vt:lpstr>Calibri</vt:lpstr>
      <vt:lpstr>Calibri Light</vt:lpstr>
      <vt:lpstr>Century Gothic</vt:lpstr>
      <vt:lpstr>Times New Roman</vt:lpstr>
      <vt:lpstr>Trebuchet MS</vt:lpstr>
      <vt:lpstr>Tw Cen MT</vt:lpstr>
      <vt:lpstr>Wingdings</vt:lpstr>
      <vt:lpstr>Droplet</vt:lpstr>
      <vt:lpstr>9_Office Theme</vt:lpstr>
      <vt:lpstr>Men’s Health </vt:lpstr>
      <vt:lpstr>PowerPoint Presentation</vt:lpstr>
      <vt:lpstr>PowerPoint Presentation</vt:lpstr>
      <vt:lpstr>Male Healthy Life Expectancy </vt:lpstr>
      <vt:lpstr>The Prostate Function  Plays A Critical Role In  Men’s Health</vt:lpstr>
      <vt:lpstr>Prostate </vt:lpstr>
      <vt:lpstr>Prostate Problems</vt:lpstr>
      <vt:lpstr>Prostate Concern (Signs and Symptoms)</vt:lpstr>
      <vt:lpstr>Prostate Health Awareness</vt:lpstr>
      <vt:lpstr>What You Can Do to Maintain a  Healthy Prostate</vt:lpstr>
      <vt:lpstr>Can supplements help? </vt:lpstr>
      <vt:lpstr>Plant Sterol (Beta sitosterol)</vt:lpstr>
      <vt:lpstr>PowerPoint Presentation</vt:lpstr>
      <vt:lpstr>PowerPoint Presentation</vt:lpstr>
      <vt:lpstr>Other Beneficial Nutrients for  Prostate Health </vt:lpstr>
      <vt:lpstr>PowerPoint Presentation</vt:lpstr>
      <vt:lpstr>PRIME MPC™</vt:lpstr>
      <vt:lpstr>PowerPoint Presentation</vt:lpstr>
      <vt:lpstr>PowerPoint Presentation</vt:lpstr>
      <vt:lpstr>Men’s Health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Men’s Health </dc:title>
  <dc:creator>Vivian Gan</dc:creator>
  <cp:lastModifiedBy>Vivian Gan</cp:lastModifiedBy>
  <cp:revision>1</cp:revision>
  <dcterms:created xsi:type="dcterms:W3CDTF">2016-10-31T12:42:34Z</dcterms:created>
  <dcterms:modified xsi:type="dcterms:W3CDTF">2016-10-31T12:42:46Z</dcterms:modified>
</cp:coreProperties>
</file>